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9"/>
  </p:notesMasterIdLst>
  <p:sldIdLst>
    <p:sldId id="300" r:id="rId3"/>
    <p:sldId id="389" r:id="rId4"/>
    <p:sldId id="387" r:id="rId5"/>
    <p:sldId id="393" r:id="rId6"/>
    <p:sldId id="388" r:id="rId7"/>
    <p:sldId id="338" r:id="rId8"/>
    <p:sldId id="349" r:id="rId9"/>
    <p:sldId id="348" r:id="rId10"/>
    <p:sldId id="346" r:id="rId11"/>
    <p:sldId id="345" r:id="rId12"/>
    <p:sldId id="347" r:id="rId13"/>
    <p:sldId id="259" r:id="rId14"/>
    <p:sldId id="324" r:id="rId15"/>
    <p:sldId id="325" r:id="rId16"/>
    <p:sldId id="326" r:id="rId17"/>
    <p:sldId id="303" r:id="rId18"/>
    <p:sldId id="304" r:id="rId19"/>
    <p:sldId id="302" r:id="rId20"/>
    <p:sldId id="305" r:id="rId21"/>
    <p:sldId id="320" r:id="rId22"/>
    <p:sldId id="322" r:id="rId23"/>
    <p:sldId id="321" r:id="rId24"/>
    <p:sldId id="317" r:id="rId25"/>
    <p:sldId id="392" r:id="rId26"/>
    <p:sldId id="394" r:id="rId27"/>
    <p:sldId id="395" r:id="rId28"/>
    <p:sldId id="327" r:id="rId29"/>
    <p:sldId id="319" r:id="rId30"/>
    <p:sldId id="328" r:id="rId31"/>
    <p:sldId id="339" r:id="rId32"/>
    <p:sldId id="330" r:id="rId33"/>
    <p:sldId id="331" r:id="rId34"/>
    <p:sldId id="332" r:id="rId35"/>
    <p:sldId id="340" r:id="rId36"/>
    <p:sldId id="341" r:id="rId37"/>
    <p:sldId id="333" r:id="rId38"/>
    <p:sldId id="334" r:id="rId39"/>
    <p:sldId id="337" r:id="rId40"/>
    <p:sldId id="318" r:id="rId41"/>
    <p:sldId id="391" r:id="rId42"/>
    <p:sldId id="342" r:id="rId43"/>
    <p:sldId id="343" r:id="rId44"/>
    <p:sldId id="344" r:id="rId45"/>
    <p:sldId id="390" r:id="rId46"/>
    <p:sldId id="315" r:id="rId47"/>
    <p:sldId id="35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ntroduction" id="{A132471D-25C9-47D1-A38A-E8F46B825F75}">
          <p14:sldIdLst/>
        </p14:section>
        <p14:section name="Introduction" id="{84E6CB45-351E-4B9D-85D3-91CC57429FE5}">
          <p14:sldIdLst>
            <p14:sldId id="300"/>
            <p14:sldId id="389"/>
            <p14:sldId id="387"/>
            <p14:sldId id="393"/>
            <p14:sldId id="388"/>
            <p14:sldId id="338"/>
            <p14:sldId id="349"/>
            <p14:sldId id="348"/>
          </p14:sldIdLst>
        </p14:section>
        <p14:section name="Preparation" id="{25F7E538-1A2D-4081-987A-F32AE2A77760}">
          <p14:sldIdLst>
            <p14:sldId id="346"/>
            <p14:sldId id="345"/>
            <p14:sldId id="347"/>
          </p14:sldIdLst>
        </p14:section>
        <p14:section name="Design Session" id="{AAA7C0C2-9D60-4FD1-A180-7A0A73CABF98}">
          <p14:sldIdLst>
            <p14:sldId id="259"/>
            <p14:sldId id="324"/>
            <p14:sldId id="325"/>
            <p14:sldId id="326"/>
            <p14:sldId id="303"/>
            <p14:sldId id="304"/>
            <p14:sldId id="302"/>
            <p14:sldId id="305"/>
            <p14:sldId id="320"/>
            <p14:sldId id="322"/>
            <p14:sldId id="321"/>
            <p14:sldId id="317"/>
          </p14:sldIdLst>
        </p14:section>
        <p14:section name="Outcome WS 19.11.2020" id="{5DBFDEB2-4506-41E2-9738-BFF1B58605D6}">
          <p14:sldIdLst>
            <p14:sldId id="392"/>
          </p14:sldIdLst>
        </p14:section>
        <p14:section name="Outcome WS 24.11.2020" id="{E548258F-59FA-4EE5-B652-1C158348A2D8}">
          <p14:sldIdLst>
            <p14:sldId id="394"/>
          </p14:sldIdLst>
        </p14:section>
        <p14:section name="Outcome WS 03.12.2020" id="{7E6325F7-A417-484B-AC6F-DF199845B62D}">
          <p14:sldIdLst>
            <p14:sldId id="395"/>
          </p14:sldIdLst>
        </p14:section>
        <p14:section name="Preferred solution" id="{F25FF1AA-1610-49C0-81D8-71F144889C7E}">
          <p14:sldIdLst>
            <p14:sldId id="327"/>
            <p14:sldId id="319"/>
            <p14:sldId id="328"/>
            <p14:sldId id="339"/>
            <p14:sldId id="330"/>
            <p14:sldId id="331"/>
            <p14:sldId id="332"/>
            <p14:sldId id="340"/>
            <p14:sldId id="341"/>
            <p14:sldId id="333"/>
            <p14:sldId id="334"/>
            <p14:sldId id="337"/>
            <p14:sldId id="318"/>
          </p14:sldIdLst>
        </p14:section>
        <p14:section name="HOL" id="{C8AC1274-3352-4039-A29A-A8974C95732C}">
          <p14:sldIdLst>
            <p14:sldId id="391"/>
          </p14:sldIdLst>
        </p14:section>
        <p14:section name="Closing" id="{D88E78EF-1260-42F2-9BF3-5E6F37E614EC}">
          <p14:sldIdLst>
            <p14:sldId id="342"/>
            <p14:sldId id="343"/>
            <p14:sldId id="344"/>
            <p14:sldId id="390"/>
            <p14:sldId id="315"/>
            <p14:sldId id="3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B05"/>
    <a:srgbClr val="4A2B06"/>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3" autoAdjust="0"/>
    <p:restoredTop sz="55736" autoAdjust="0"/>
  </p:normalViewPr>
  <p:slideViewPr>
    <p:cSldViewPr snapToGrid="0">
      <p:cViewPr varScale="1">
        <p:scale>
          <a:sx n="70" d="100"/>
          <a:sy n="70" d="100"/>
        </p:scale>
        <p:origin x="246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5" d="100"/>
          <a:sy n="95" d="100"/>
        </p:scale>
        <p:origin x="404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21B-49FC-B8F9-3C7484722B0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21B-49FC-B8F9-3C7484722B04}"/>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821B-49FC-B8F9-3C7484722B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7E2-4BD3-AF5B-D053BBF3A57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77E2-4BD3-AF5B-D053BBF3A574}"/>
              </c:ext>
            </c:extLst>
          </c:dPt>
          <c:cat>
            <c:strRef>
              <c:f>Sheet1!$A$2:$A$3</c:f>
              <c:strCache>
                <c:ptCount val="2"/>
                <c:pt idx="0">
                  <c:v>1st Qtr</c:v>
                </c:pt>
                <c:pt idx="1">
                  <c:v>33</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77E2-4BD3-AF5B-D053BBF3A57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BE9-405E-B359-84480F7EF36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BE9-405E-B359-84480F7EF360}"/>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EBE9-405E-B359-84480F7EF360}"/>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t.ly/38kUqm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t>https://github.com/daenetCorporation/MCW-App-modernization/blob/master/Whiteboard%20design%20session/WDS%20student%20guide%20-%20App%20modernization.md</a:t>
            </a:r>
            <a:br>
              <a:rPr lang="de-DE" sz="1200" u="sng" dirty="0"/>
            </a:br>
            <a:endParaRPr lang="de-DE"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800" u="sng" dirty="0"/>
              <a:t>Trainer Guide:</a:t>
            </a:r>
            <a:br>
              <a:rPr lang="de-DE" sz="800" u="sng" dirty="0"/>
            </a:br>
            <a:r>
              <a:rPr lang="de-DE" sz="800" u="sng" dirty="0"/>
              <a:t>https://github.com/microsoft/MCW-App-modernization/blob/master/Whiteboard%20design%20session/WDS%20trainer%20guide%20-%20App%20modernization.md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54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https://github.com/microsoft/MCW-App-modernization/blob/master/Whiteboard%20design%20session/WDS%20trainer%20guide%20-%20App%20modernization.md#preferred-solution</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25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https://github.com/microsoft/MCW-App-modernization/blob/master/Whiteboard%20design%20session/WDS%20trainer%20guide%20-%20App%20modernization.md#checklist-of-preferred-objection-handling</a:t>
            </a:r>
          </a:p>
          <a:p>
            <a:pPr lvl="0"/>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https://github.com/daenetCorporation/MCW-App-modernization/blob/master/Hands-on%20lab/HOL%20step-by-step%20-%20App%20modernization.md</a:t>
            </a:r>
            <a:endParaRPr lang="de-DE" sz="1200" b="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117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050" dirty="0"/>
              <a:t>https://github.com/</a:t>
            </a:r>
            <a:r>
              <a:rPr lang="en-DE" sz="1100" b="1" dirty="0"/>
              <a:t>daenetCorporation</a:t>
            </a:r>
            <a:r>
              <a:rPr lang="en-DE" sz="1050" dirty="0"/>
              <a:t>/</a:t>
            </a:r>
            <a:r>
              <a:rPr lang="en-DE" sz="1200" b="1" dirty="0"/>
              <a:t>MCW-App-modernization</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3041095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958767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861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12/3/2020 8:42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Interaktiver WS, F&amp;A jederzeit</a:t>
            </a:r>
          </a:p>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Unterlagen sind in englisch</a:t>
            </a:r>
          </a:p>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Sich über den Hintergrund der Teilnehmer informieren.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Customer Situation</a:t>
            </a:r>
          </a:p>
          <a:p>
            <a:pPr lvl="1"/>
            <a:r>
              <a:rPr lang="en-US" dirty="0"/>
              <a:t>Customer Needs and Objections</a:t>
            </a:r>
          </a:p>
          <a:p>
            <a:r>
              <a:rPr lang="en-US" dirty="0"/>
              <a:t>Technical Design </a:t>
            </a:r>
          </a:p>
          <a:p>
            <a:pPr lvl="1"/>
            <a:r>
              <a:rPr lang="en-US" dirty="0"/>
              <a:t>Your turn</a:t>
            </a:r>
          </a:p>
          <a:p>
            <a:pPr lvl="1"/>
            <a:r>
              <a:rPr lang="en-US" dirty="0"/>
              <a:t>We provide the solution and discuss it together</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85278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https://github.com/daenetCorporation/MCW-App-modernization/blob/master/Hands-on%20lab/Before%20the%20HOL%20-%20App%20modernization.md</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09179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https://bit.ly/</a:t>
            </a:r>
            <a:r>
              <a:rPr lang="de-DE" sz="1600" b="1"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38kUqmP</a:t>
            </a:r>
            <a:endParaRPr lang="de-DE" sz="1600" b="1" u="sng" dirty="0">
              <a:solidFill>
                <a:schemeClr val="tx1"/>
              </a:solidFill>
              <a:latin typeface="Segoe UI Light" panose="020B0502040204020203" pitchFamily="34" charset="0"/>
            </a:endParaRPr>
          </a:p>
          <a:p>
            <a:endParaRPr lang="de-DE" sz="1600" b="1" u="sng" dirty="0">
              <a:solidFill>
                <a:schemeClr val="tx1"/>
              </a:solidFill>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effectLst/>
                <a:latin typeface="Segoe UI Light" panose="020B0502040204020203" pitchFamily="34" charset="0"/>
                <a:ea typeface="Calibri" panose="020F0502020204030204" pitchFamily="34" charset="0"/>
              </a:rPr>
              <a:t>Activation Code:</a:t>
            </a:r>
            <a:br>
              <a:rPr lang="en-US" sz="1200" b="1" dirty="0">
                <a:solidFill>
                  <a:schemeClr val="tx1"/>
                </a:solidFill>
                <a:effectLst/>
                <a:latin typeface="Segoe UI Light" panose="020B0502040204020203" pitchFamily="34" charset="0"/>
                <a:ea typeface="Calibri" panose="020F0502020204030204" pitchFamily="34" charset="0"/>
              </a:rPr>
            </a:br>
            <a:r>
              <a:rPr lang="de-DE" sz="1050" dirty="0">
                <a:latin typeface="Calibri" panose="020F0502020204030204" pitchFamily="34" charset="0"/>
              </a:rPr>
              <a:t>ACTIVATE9775</a:t>
            </a:r>
            <a:endParaRPr lang="en-US" sz="1050" dirty="0">
              <a:latin typeface="Calibri" panose="020F0502020204030204" pitchFamily="34" charset="0"/>
            </a:endParaRP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4">
                  <a:extLst>
                    <a:ext uri="{A12FA001-AC4F-418D-AE19-62706E023703}">
                      <ahyp:hlinkClr xmlns:ahyp="http://schemas.microsoft.com/office/drawing/2018/hyperlinkcolor" val="tx"/>
                    </a:ext>
                  </a:extLst>
                </a:hlinkClick>
              </a:rPr>
              <a:t>https://portal.azure.com</a:t>
            </a:r>
            <a:r>
              <a:rPr lang="en-US" sz="1200" dirty="0">
                <a:solidFill>
                  <a:schemeClr val="tx1"/>
                </a:solidFill>
              </a:rPr>
              <a:t> </a:t>
            </a:r>
            <a:r>
              <a:rPr lang="en-DE" sz="1200" dirty="0">
                <a:solidFill>
                  <a:schemeClr val="tx1"/>
                </a:solidFill>
              </a:rPr>
              <a:t> </a:t>
            </a:r>
            <a:r>
              <a:rPr lang="en-US" sz="1200" dirty="0">
                <a:solidFill>
                  <a:schemeClr val="tx1"/>
                </a:solidFill>
              </a:rPr>
              <a:t> </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47273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7524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6" r:id="rId5"/>
    <p:sldLayoutId id="2147483687" r:id="rId6"/>
    <p:sldLayoutId id="2147483688" r:id="rId7"/>
    <p:sldLayoutId id="2147483689" r:id="rId8"/>
    <p:sldLayoutId id="2147483690" r:id="rId9"/>
    <p:sldLayoutId id="2147483692" r:id="rId10"/>
    <p:sldLayoutId id="2147483693"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bit.ly/38W4nHz"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portal.azur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39.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hyperlink" Target="http://www.developers.de/" TargetMode="External"/><Relationship Id="rId4" Type="http://schemas.openxmlformats.org/officeDocument/2006/relationships/hyperlink" Target="http://www.meetup.com/Azure-Meetup-Frankfur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
        <p:nvSpPr>
          <p:cNvPr id="5" name="TextBox 4">
            <a:extLst>
              <a:ext uri="{FF2B5EF4-FFF2-40B4-BE49-F238E27FC236}">
                <a16:creationId xmlns:a16="http://schemas.microsoft.com/office/drawing/2014/main" id="{A253C2C6-F282-4E4E-8F38-520C2E440107}"/>
              </a:ext>
            </a:extLst>
          </p:cNvPr>
          <p:cNvSpPr txBox="1"/>
          <p:nvPr/>
        </p:nvSpPr>
        <p:spPr>
          <a:xfrm>
            <a:off x="276676" y="4660180"/>
            <a:ext cx="6164826" cy="369332"/>
          </a:xfrm>
          <a:prstGeom prst="rect">
            <a:avLst/>
          </a:prstGeom>
          <a:noFill/>
        </p:spPr>
        <p:txBody>
          <a:bodyPr wrap="square">
            <a:spAutoFit/>
          </a:bodyPr>
          <a:lstStyle/>
          <a:p>
            <a:r>
              <a:rPr lang="en-DE" dirty="0"/>
              <a:t>https://damirdobric.me/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269239" y="1189177"/>
            <a:ext cx="11653523" cy="4671728"/>
          </a:xfrm>
        </p:spPr>
        <p:txBody>
          <a:bodyPr/>
          <a:lstStyle/>
          <a:p>
            <a:r>
              <a:rPr lang="en-US" dirty="0"/>
              <a:t>Instructions</a:t>
            </a:r>
            <a:br>
              <a:rPr lang="en-US" dirty="0"/>
            </a:br>
            <a:endParaRPr lang="en-US" b="1" dirty="0"/>
          </a:p>
          <a:p>
            <a:pPr marL="0" indent="0">
              <a:buNone/>
            </a:pPr>
            <a:r>
              <a:rPr lang="en-US" sz="1200" b="1" dirty="0"/>
              <a:t>        https://github.com/daenetCorporation/MCW-App-modernization/blob/master/Hands-on%20lab/Before%20the%20HOL%20-%20App%20modernization.md</a:t>
            </a:r>
          </a:p>
          <a:p>
            <a:r>
              <a:rPr lang="en-US" dirty="0"/>
              <a:t>Create the RG for the lab</a:t>
            </a:r>
          </a:p>
          <a:p>
            <a:r>
              <a:rPr lang="en-US" dirty="0"/>
              <a:t>Register Data Migration resource provider</a:t>
            </a:r>
          </a:p>
          <a:p>
            <a:r>
              <a:rPr lang="en-US" dirty="0"/>
              <a:t>Execute ARM script</a:t>
            </a:r>
            <a:br>
              <a:rPr lang="en-US" dirty="0"/>
            </a:br>
            <a:endParaRPr lang="en-US" dirty="0"/>
          </a:p>
          <a:p>
            <a:r>
              <a:rPr lang="en-US" dirty="0"/>
              <a:t>Execution duration: 45 minutes</a:t>
            </a:r>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Use your own subscription</a:t>
            </a:r>
            <a:endParaRPr lang="en-DE" dirty="0"/>
          </a:p>
        </p:txBody>
      </p:sp>
      <p:pic>
        <p:nvPicPr>
          <p:cNvPr id="9" name="Picture 8">
            <a:extLst>
              <a:ext uri="{FF2B5EF4-FFF2-40B4-BE49-F238E27FC236}">
                <a16:creationId xmlns:a16="http://schemas.microsoft.com/office/drawing/2014/main" id="{2FB1793C-05C5-4AA5-8842-88CD94B5803B}"/>
              </a:ext>
            </a:extLst>
          </p:cNvPr>
          <p:cNvPicPr>
            <a:picLocks noChangeAspect="1"/>
          </p:cNvPicPr>
          <p:nvPr/>
        </p:nvPicPr>
        <p:blipFill>
          <a:blip r:embed="rId3"/>
          <a:stretch>
            <a:fillRect/>
          </a:stretch>
        </p:blipFill>
        <p:spPr>
          <a:xfrm>
            <a:off x="705985" y="1841423"/>
            <a:ext cx="9026984" cy="516579"/>
          </a:xfrm>
          <a:prstGeom prst="rect">
            <a:avLst/>
          </a:prstGeom>
        </p:spPr>
      </p:pic>
      <p:pic>
        <p:nvPicPr>
          <p:cNvPr id="13" name="Picture 12">
            <a:extLst>
              <a:ext uri="{FF2B5EF4-FFF2-40B4-BE49-F238E27FC236}">
                <a16:creationId xmlns:a16="http://schemas.microsoft.com/office/drawing/2014/main" id="{19613212-F5D4-4244-9A7E-E9F901B41305}"/>
              </a:ext>
            </a:extLst>
          </p:cNvPr>
          <p:cNvPicPr>
            <a:picLocks noChangeAspect="1"/>
          </p:cNvPicPr>
          <p:nvPr/>
        </p:nvPicPr>
        <p:blipFill>
          <a:blip r:embed="rId4"/>
          <a:stretch>
            <a:fillRect/>
          </a:stretch>
        </p:blipFill>
        <p:spPr>
          <a:xfrm>
            <a:off x="778732" y="4482319"/>
            <a:ext cx="2120347" cy="432723"/>
          </a:xfrm>
          <a:prstGeom prst="rect">
            <a:avLst/>
          </a:prstGeom>
        </p:spPr>
      </p:pic>
    </p:spTree>
    <p:extLst>
      <p:ext uri="{BB962C8B-B14F-4D97-AF65-F5344CB8AC3E}">
        <p14:creationId xmlns:p14="http://schemas.microsoft.com/office/powerpoint/2010/main" val="25545988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269239" y="1189177"/>
            <a:ext cx="11653523" cy="5881675"/>
          </a:xfrm>
        </p:spPr>
        <p:txBody>
          <a:bodyPr/>
          <a:lstStyle/>
          <a:p>
            <a:r>
              <a:rPr lang="en-US" dirty="0"/>
              <a:t>Sign up</a:t>
            </a:r>
            <a:br>
              <a:rPr lang="en-US" dirty="0"/>
            </a:br>
            <a:r>
              <a:rPr lang="de-DE" sz="2400"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https://bit.ly/</a:t>
            </a:r>
            <a:r>
              <a:rPr lang="de-DE" sz="3200" b="1"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38W4nHz</a:t>
            </a:r>
            <a:br>
              <a:rPr lang="en-US" sz="3200" b="1" u="sng" dirty="0">
                <a:solidFill>
                  <a:schemeClr val="tx1"/>
                </a:solidFill>
                <a:effectLst/>
                <a:latin typeface="Segoe UI Light" panose="020B0502040204020203" pitchFamily="34" charset="0"/>
                <a:ea typeface="Calibri" panose="020F0502020204030204" pitchFamily="34" charset="0"/>
              </a:rPr>
            </a:br>
            <a:br>
              <a:rPr lang="en-US" sz="3200" b="1" u="sng" dirty="0">
                <a:solidFill>
                  <a:schemeClr val="tx1"/>
                </a:solidFill>
                <a:effectLst/>
                <a:latin typeface="Segoe UI Light" panose="020B0502040204020203" pitchFamily="34" charset="0"/>
                <a:ea typeface="Calibri" panose="020F0502020204030204" pitchFamily="34" charset="0"/>
              </a:rPr>
            </a:br>
            <a:r>
              <a:rPr lang="en-US" sz="2800" b="1" dirty="0">
                <a:solidFill>
                  <a:schemeClr val="tx1"/>
                </a:solidFill>
                <a:effectLst/>
                <a:latin typeface="Segoe UI Light" panose="020B0502040204020203" pitchFamily="34" charset="0"/>
                <a:ea typeface="Calibri" panose="020F0502020204030204" pitchFamily="34" charset="0"/>
              </a:rPr>
              <a:t>Activation Code:</a:t>
            </a:r>
            <a:br>
              <a:rPr lang="en-US" sz="2800" b="1" dirty="0">
                <a:solidFill>
                  <a:schemeClr val="tx1"/>
                </a:solidFill>
                <a:effectLst/>
                <a:latin typeface="Segoe UI Light" panose="020B0502040204020203" pitchFamily="34" charset="0"/>
                <a:ea typeface="Calibri" panose="020F0502020204030204" pitchFamily="34" charset="0"/>
              </a:rPr>
            </a:br>
            <a:r>
              <a:rPr lang="de-DE" sz="1800" dirty="0">
                <a:effectLst/>
                <a:latin typeface="Segoe UI" panose="020B0502040204020203" pitchFamily="34" charset="0"/>
                <a:ea typeface="Calibri" panose="020F0502020204030204" pitchFamily="34" charset="0"/>
              </a:rPr>
              <a:t>ACTIVATE10093</a:t>
            </a:r>
            <a:endParaRPr lang="en-US" sz="2000" dirty="0">
              <a:latin typeface="Calibri" panose="020F0502020204030204" pitchFamily="34" charset="0"/>
            </a:endParaRPr>
          </a:p>
          <a:p>
            <a:endParaRPr lang="en-US" sz="3200" b="1" u="sng" dirty="0">
              <a:solidFill>
                <a:schemeClr val="tx1"/>
              </a:solidFill>
              <a:effectLst/>
              <a:latin typeface="Segoe UI Light" panose="020B0502040204020203" pitchFamily="34" charset="0"/>
              <a:ea typeface="Calibri" panose="020F0502020204030204" pitchFamily="34" charset="0"/>
            </a:endParaRPr>
          </a:p>
          <a:p>
            <a:r>
              <a:rPr lang="en-US" dirty="0"/>
              <a:t>Wait on Email</a:t>
            </a:r>
          </a:p>
          <a:p>
            <a:endParaRPr lang="en-US" dirty="0"/>
          </a:p>
          <a:p>
            <a:r>
              <a:rPr lang="en-US" dirty="0"/>
              <a:t>Login to portal</a:t>
            </a:r>
          </a:p>
          <a:p>
            <a:pPr marL="0" indent="0">
              <a:buNone/>
            </a:pPr>
            <a:r>
              <a:rPr lang="en-US" sz="2400" dirty="0">
                <a:solidFill>
                  <a:schemeClr val="tx1"/>
                </a:solidFill>
                <a:hlinkClick r:id="rId4">
                  <a:extLst>
                    <a:ext uri="{A12FA001-AC4F-418D-AE19-62706E023703}">
                      <ahyp:hlinkClr xmlns:ahyp="http://schemas.microsoft.com/office/drawing/2018/hyperlinkcolor" val="tx"/>
                    </a:ext>
                  </a:extLst>
                </a:hlinkClick>
              </a:rPr>
              <a:t>https://portal.azure.com</a:t>
            </a:r>
            <a:r>
              <a:rPr lang="en-US" sz="2400" dirty="0">
                <a:solidFill>
                  <a:schemeClr val="tx1"/>
                </a:solidFill>
              </a:rPr>
              <a:t> </a:t>
            </a:r>
            <a:r>
              <a:rPr lang="en-DE" sz="2400" dirty="0">
                <a:solidFill>
                  <a:schemeClr val="tx1"/>
                </a:solidFill>
              </a:rPr>
              <a:t> </a:t>
            </a:r>
            <a:r>
              <a:rPr lang="en-US" sz="2400" dirty="0">
                <a:solidFill>
                  <a:schemeClr val="tx1"/>
                </a:solidFill>
              </a:rPr>
              <a:t> </a:t>
            </a:r>
          </a:p>
          <a:p>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Use MS Lab Environment</a:t>
            </a:r>
            <a:endParaRPr lang="en-DE" dirty="0"/>
          </a:p>
        </p:txBody>
      </p:sp>
      <p:pic>
        <p:nvPicPr>
          <p:cNvPr id="5" name="Picture 4">
            <a:extLst>
              <a:ext uri="{FF2B5EF4-FFF2-40B4-BE49-F238E27FC236}">
                <a16:creationId xmlns:a16="http://schemas.microsoft.com/office/drawing/2014/main" id="{38211A6C-E32A-4D42-AC12-F0C2016DA8C8}"/>
              </a:ext>
            </a:extLst>
          </p:cNvPr>
          <p:cNvPicPr>
            <a:picLocks noChangeAspect="1"/>
          </p:cNvPicPr>
          <p:nvPr/>
        </p:nvPicPr>
        <p:blipFill>
          <a:blip r:embed="rId5"/>
          <a:stretch>
            <a:fillRect/>
          </a:stretch>
        </p:blipFill>
        <p:spPr>
          <a:xfrm>
            <a:off x="4557240" y="1258432"/>
            <a:ext cx="3597244" cy="4865042"/>
          </a:xfrm>
          <a:prstGeom prst="rect">
            <a:avLst/>
          </a:prstGeom>
        </p:spPr>
      </p:pic>
      <p:pic>
        <p:nvPicPr>
          <p:cNvPr id="6" name="Picture 5">
            <a:extLst>
              <a:ext uri="{FF2B5EF4-FFF2-40B4-BE49-F238E27FC236}">
                <a16:creationId xmlns:a16="http://schemas.microsoft.com/office/drawing/2014/main" id="{48BC2072-3BC6-4D4B-94EF-E3BEC9198B2D}"/>
              </a:ext>
            </a:extLst>
          </p:cNvPr>
          <p:cNvPicPr>
            <a:picLocks noChangeAspect="1"/>
          </p:cNvPicPr>
          <p:nvPr/>
        </p:nvPicPr>
        <p:blipFill>
          <a:blip r:embed="rId6"/>
          <a:stretch>
            <a:fillRect/>
          </a:stretch>
        </p:blipFill>
        <p:spPr>
          <a:xfrm>
            <a:off x="8231761" y="1258432"/>
            <a:ext cx="3819516" cy="4895788"/>
          </a:xfrm>
          <a:prstGeom prst="rect">
            <a:avLst/>
          </a:prstGeom>
        </p:spPr>
      </p:pic>
      <p:cxnSp>
        <p:nvCxnSpPr>
          <p:cNvPr id="8" name="Straight Arrow Connector 7">
            <a:extLst>
              <a:ext uri="{FF2B5EF4-FFF2-40B4-BE49-F238E27FC236}">
                <a16:creationId xmlns:a16="http://schemas.microsoft.com/office/drawing/2014/main" id="{66C88261-D0DD-41F1-8FF3-515A532D33A6}"/>
              </a:ext>
            </a:extLst>
          </p:cNvPr>
          <p:cNvCxnSpPr>
            <a:cxnSpLocks/>
          </p:cNvCxnSpPr>
          <p:nvPr/>
        </p:nvCxnSpPr>
        <p:spPr>
          <a:xfrm flipV="1">
            <a:off x="3892990" y="2417275"/>
            <a:ext cx="760491" cy="3182293"/>
          </a:xfrm>
          <a:prstGeom prst="straightConnector1">
            <a:avLst/>
          </a:prstGeom>
          <a:ln w="28575">
            <a:solidFill>
              <a:srgbClr val="DD7B0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332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Reduce server management tasks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62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Power Automate (aka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5" name="TextBox 4">
            <a:extLst>
              <a:ext uri="{FF2B5EF4-FFF2-40B4-BE49-F238E27FC236}">
                <a16:creationId xmlns:a16="http://schemas.microsoft.com/office/drawing/2014/main" id="{D9849AA4-0F3A-44EB-8EEA-D14CE813CE95}"/>
              </a:ext>
            </a:extLst>
          </p:cNvPr>
          <p:cNvSpPr txBox="1"/>
          <p:nvPr/>
        </p:nvSpPr>
        <p:spPr>
          <a:xfrm>
            <a:off x="340284" y="971782"/>
            <a:ext cx="11582475" cy="523220"/>
          </a:xfrm>
          <a:prstGeom prst="rect">
            <a:avLst/>
          </a:prstGeom>
          <a:noFill/>
        </p:spPr>
        <p:txBody>
          <a:bodyPr wrap="square">
            <a:spAutoFit/>
          </a:bodyPr>
          <a:lstStyle/>
          <a:p>
            <a:r>
              <a:rPr lang="de-DE" sz="1400" u="sng" dirty="0"/>
              <a:t>https://github.com/daenetCorporation/MCW-App-modernization/blob/master/Whiteboard%20design%20session/WDS%20student%20guide%20-%20App%20modernization.md</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1478452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strike="sngStrike" dirty="0">
                <a:latin typeface="Segoe UI Semilight" panose="020B0402040204020203" pitchFamily="34" charset="0"/>
                <a:cs typeface="Segoe UI Semilight" panose="020B0402040204020203" pitchFamily="34" charset="0"/>
              </a:rPr>
              <a:t>60</a:t>
            </a:r>
            <a:r>
              <a:rPr lang="en-US" sz="2400" dirty="0">
                <a:latin typeface="Segoe UI Semilight" panose="020B0402040204020203" pitchFamily="34" charset="0"/>
                <a:cs typeface="Segoe UI Semilight" panose="020B0402040204020203" pitchFamily="34" charset="0"/>
              </a:rPr>
              <a:t>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3288E4-C4AF-41B7-81DF-7670341A462D}"/>
              </a:ext>
            </a:extLst>
          </p:cNvPr>
          <p:cNvPicPr>
            <a:picLocks noChangeAspect="1"/>
          </p:cNvPicPr>
          <p:nvPr/>
        </p:nvPicPr>
        <p:blipFill>
          <a:blip r:embed="rId2"/>
          <a:stretch>
            <a:fillRect/>
          </a:stretch>
        </p:blipFill>
        <p:spPr>
          <a:xfrm>
            <a:off x="1980843" y="449322"/>
            <a:ext cx="8230313" cy="5959356"/>
          </a:xfrm>
          <a:prstGeom prst="rect">
            <a:avLst/>
          </a:prstGeom>
        </p:spPr>
      </p:pic>
    </p:spTree>
    <p:extLst>
      <p:ext uri="{BB962C8B-B14F-4D97-AF65-F5344CB8AC3E}">
        <p14:creationId xmlns:p14="http://schemas.microsoft.com/office/powerpoint/2010/main" val="15161026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0D8B66D-6B5F-4710-89DD-E2195A071A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42534"/>
            <a:ext cx="9597107" cy="6398071"/>
          </a:xfrm>
          <a:prstGeom prst="rect">
            <a:avLst/>
          </a:prstGeom>
        </p:spPr>
      </p:pic>
    </p:spTree>
    <p:extLst>
      <p:ext uri="{BB962C8B-B14F-4D97-AF65-F5344CB8AC3E}">
        <p14:creationId xmlns:p14="http://schemas.microsoft.com/office/powerpoint/2010/main" val="1382057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09FA3BE-8BFA-42E8-9F26-9B90911FF6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9186" y="511630"/>
            <a:ext cx="8255786" cy="5504958"/>
          </a:xfrm>
          <a:prstGeom prst="rect">
            <a:avLst/>
          </a:prstGeom>
        </p:spPr>
      </p:pic>
    </p:spTree>
    <p:extLst>
      <p:ext uri="{BB962C8B-B14F-4D97-AF65-F5344CB8AC3E}">
        <p14:creationId xmlns:p14="http://schemas.microsoft.com/office/powerpoint/2010/main" val="30738222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B7C3-595B-4E23-AA7E-509788858F5E}"/>
              </a:ext>
            </a:extLst>
          </p:cNvPr>
          <p:cNvSpPr>
            <a:spLocks noGrp="1"/>
          </p:cNvSpPr>
          <p:nvPr>
            <p:ph type="title"/>
          </p:nvPr>
        </p:nvSpPr>
        <p:spPr/>
        <p:txBody>
          <a:bodyPr/>
          <a:lstStyle/>
          <a:p>
            <a:pPr algn="ctr"/>
            <a:r>
              <a:rPr lang="en-US" dirty="0"/>
              <a:t>Modernization Trends</a:t>
            </a:r>
          </a:p>
        </p:txBody>
      </p:sp>
      <p:sp>
        <p:nvSpPr>
          <p:cNvPr id="6" name="Rectangle 5">
            <a:extLst>
              <a:ext uri="{FF2B5EF4-FFF2-40B4-BE49-F238E27FC236}">
                <a16:creationId xmlns:a16="http://schemas.microsoft.com/office/drawing/2014/main" id="{8590F28F-B1BA-4E95-869C-DC854988B4D9}"/>
              </a:ext>
            </a:extLst>
          </p:cNvPr>
          <p:cNvSpPr/>
          <p:nvPr/>
        </p:nvSpPr>
        <p:spPr bwMode="auto">
          <a:xfrm>
            <a:off x="577849" y="3817725"/>
            <a:ext cx="3484791" cy="20198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bold"/>
                <a:ea typeface="+mn-ea"/>
                <a:cs typeface="Segoe UI" pitchFamily="34" charset="0"/>
              </a:rPr>
              <a:t>Public Cloud Momentum</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50" normalizeH="0" baseline="0" noProof="0" dirty="0">
                <a:ln>
                  <a:noFill/>
                </a:ln>
                <a:solidFill>
                  <a:srgbClr val="353535"/>
                </a:solidFill>
                <a:effectLst/>
                <a:uLnTx/>
                <a:uFillTx/>
                <a:latin typeface="Segoe UI"/>
                <a:ea typeface="+mn-ea"/>
                <a:cs typeface="Segoe UI" pitchFamily="34" charset="0"/>
              </a:rPr>
              <a:t>By 2025, </a:t>
            </a:r>
            <a:r>
              <a:rPr kumimoji="0" lang="en-US" sz="1400" b="1" i="0" u="none" strike="noStrike" kern="0" cap="none" spc="-50" normalizeH="0" baseline="0" noProof="0" dirty="0">
                <a:ln>
                  <a:noFill/>
                </a:ln>
                <a:solidFill>
                  <a:srgbClr val="353535"/>
                </a:solidFill>
                <a:effectLst/>
                <a:uLnTx/>
                <a:uFillTx/>
                <a:latin typeface="Segoe UI"/>
                <a:ea typeface="+mn-ea"/>
                <a:cs typeface="Segoe UI" pitchFamily="34" charset="0"/>
              </a:rPr>
              <a:t>60%</a:t>
            </a:r>
            <a:r>
              <a:rPr kumimoji="0" lang="en-US" sz="1400" b="0" i="0" u="none" strike="noStrike" kern="0" cap="none" spc="-50" normalizeH="0" baseline="0" noProof="0" dirty="0">
                <a:ln>
                  <a:noFill/>
                </a:ln>
                <a:solidFill>
                  <a:srgbClr val="353535"/>
                </a:solidFill>
                <a:effectLst/>
                <a:uLnTx/>
                <a:uFillTx/>
                <a:latin typeface="Segoe UI"/>
                <a:ea typeface="+mn-ea"/>
                <a:cs typeface="Segoe UI" pitchFamily="34" charset="0"/>
              </a:rPr>
              <a:t> of enterprise IT infrastructure</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a:t>
            </a:r>
            <a:r>
              <a:rPr kumimoji="0" lang="en-US" sz="1400" b="0" i="0" u="none" strike="noStrike" kern="0" cap="none" spc="-30" normalizeH="0" baseline="0" noProof="0" dirty="0">
                <a:ln>
                  <a:noFill/>
                </a:ln>
                <a:solidFill>
                  <a:srgbClr val="353535"/>
                </a:solidFill>
                <a:effectLst/>
                <a:uLnTx/>
                <a:uFillTx/>
                <a:latin typeface="Segoe UI"/>
                <a:ea typeface="+mn-ea"/>
                <a:cs typeface="Segoe UI" pitchFamily="34" charset="0"/>
              </a:rPr>
              <a:t>spending will be allocated to public cloud;</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a:t>
            </a:r>
            <a:r>
              <a:rPr kumimoji="0" lang="en-US" sz="1400" b="0" i="0" u="none" strike="noStrike" kern="0" cap="none" spc="-30" normalizeH="0" baseline="0" noProof="0" dirty="0">
                <a:ln>
                  <a:noFill/>
                </a:ln>
                <a:solidFill>
                  <a:srgbClr val="353535"/>
                </a:solidFill>
                <a:effectLst/>
                <a:uLnTx/>
                <a:uFillTx/>
                <a:latin typeface="Segoe UI"/>
                <a:ea typeface="+mn-ea"/>
                <a:cs typeface="Segoe UI" pitchFamily="34" charset="0"/>
              </a:rPr>
              <a:t>and a quarter of enterprise IT applications</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will run on public cloud services.</a:t>
            </a:r>
            <a:r>
              <a:rPr kumimoji="0" lang="en-US" sz="1400" b="0" i="0" u="none" strike="noStrike" kern="0" cap="none" spc="0" normalizeH="0" baseline="30000" noProof="0" dirty="0">
                <a:ln>
                  <a:noFill/>
                </a:ln>
                <a:solidFill>
                  <a:srgbClr val="353535"/>
                </a:solidFill>
                <a:effectLst/>
                <a:uLnTx/>
                <a:uFillTx/>
                <a:latin typeface="Segoe UI"/>
                <a:ea typeface="+mn-ea"/>
                <a:cs typeface="Segoe UI" pitchFamily="34" charset="0"/>
              </a:rPr>
              <a:t>1</a:t>
            </a:r>
          </a:p>
        </p:txBody>
      </p:sp>
      <p:sp>
        <p:nvSpPr>
          <p:cNvPr id="12" name="Rectangle 11">
            <a:extLst>
              <a:ext uri="{FF2B5EF4-FFF2-40B4-BE49-F238E27FC236}">
                <a16:creationId xmlns:a16="http://schemas.microsoft.com/office/drawing/2014/main" id="{9C96DC32-B9E9-406D-9963-E42649F54B44}"/>
              </a:ext>
            </a:extLst>
          </p:cNvPr>
          <p:cNvSpPr/>
          <p:nvPr/>
        </p:nvSpPr>
        <p:spPr bwMode="auto">
          <a:xfrm>
            <a:off x="4423215" y="3817725"/>
            <a:ext cx="3484791" cy="23021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bold"/>
                <a:ea typeface="+mn-ea"/>
                <a:cs typeface="Segoe UI" pitchFamily="34" charset="0"/>
              </a:rPr>
              <a:t>Shift to Cloud-Native</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10" normalizeH="0" baseline="0" noProof="0" dirty="0">
                <a:ln>
                  <a:noFill/>
                </a:ln>
                <a:solidFill>
                  <a:srgbClr val="353535"/>
                </a:solidFill>
                <a:effectLst/>
                <a:uLnTx/>
                <a:uFillTx/>
                <a:latin typeface="Segoe UI"/>
                <a:ea typeface="+mn-ea"/>
                <a:cs typeface="Segoe UI" pitchFamily="34" charset="0"/>
              </a:rPr>
              <a:t>By 2023, </a:t>
            </a:r>
            <a:r>
              <a:rPr kumimoji="0" lang="en-US" sz="1400" b="1" i="0" u="none" strike="noStrike" kern="0" cap="none" spc="-10" normalizeH="0" baseline="0" noProof="0" dirty="0">
                <a:ln>
                  <a:noFill/>
                </a:ln>
                <a:solidFill>
                  <a:srgbClr val="353535"/>
                </a:solidFill>
                <a:effectLst/>
                <a:uLnTx/>
                <a:uFillTx/>
                <a:latin typeface="Segoe UI"/>
                <a:ea typeface="+mn-ea"/>
                <a:cs typeface="Segoe UI" pitchFamily="34" charset="0"/>
              </a:rPr>
              <a:t>80%</a:t>
            </a:r>
            <a:r>
              <a:rPr kumimoji="0" lang="en-US" sz="1400" b="0" i="0" u="none" strike="noStrike" kern="0" cap="none" spc="-10" normalizeH="0" baseline="0" noProof="0" dirty="0">
                <a:ln>
                  <a:noFill/>
                </a:ln>
                <a:solidFill>
                  <a:srgbClr val="353535"/>
                </a:solidFill>
                <a:effectLst/>
                <a:uLnTx/>
                <a:uFillTx/>
                <a:latin typeface="Segoe UI"/>
                <a:ea typeface="+mn-ea"/>
                <a:cs typeface="Segoe UI" pitchFamily="34" charset="0"/>
              </a:rPr>
              <a:t> of workloads will shift to or be created with containers/microservices, reducing per-app infrastructure needs by 60%, while driving a 70% improvement in digital service resiliency.</a:t>
            </a:r>
            <a:r>
              <a:rPr kumimoji="0" lang="en-US" sz="1400" b="0" i="0" u="none" strike="noStrike" kern="0" cap="none" spc="0" normalizeH="0" baseline="30000" noProof="0" dirty="0">
                <a:ln>
                  <a:noFill/>
                </a:ln>
                <a:solidFill>
                  <a:srgbClr val="353535"/>
                </a:solidFill>
                <a:effectLst/>
                <a:uLnTx/>
                <a:uFillTx/>
                <a:latin typeface="Segoe UI"/>
                <a:ea typeface="+mn-ea"/>
                <a:cs typeface="Segoe UI" pitchFamily="34" charset="0"/>
              </a:rPr>
              <a:t>2</a:t>
            </a:r>
          </a:p>
        </p:txBody>
      </p:sp>
      <p:sp>
        <p:nvSpPr>
          <p:cNvPr id="18" name="Rectangle 17">
            <a:extLst>
              <a:ext uri="{FF2B5EF4-FFF2-40B4-BE49-F238E27FC236}">
                <a16:creationId xmlns:a16="http://schemas.microsoft.com/office/drawing/2014/main" id="{5EFFD703-AEEB-49FA-BC8B-20F84A2448B5}"/>
              </a:ext>
            </a:extLst>
          </p:cNvPr>
          <p:cNvSpPr/>
          <p:nvPr/>
        </p:nvSpPr>
        <p:spPr bwMode="auto">
          <a:xfrm>
            <a:off x="8408996" y="3796580"/>
            <a:ext cx="3373551" cy="23021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Segoe UI" pitchFamily="34" charset="0"/>
              </a:rPr>
              <a:t>Industry Apps Explosion</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Segoe UI" pitchFamily="34" charset="0"/>
              </a:rPr>
              <a:t>By 2023, over 500 million digital apps and services will be developed and </a:t>
            </a:r>
            <a:r>
              <a:rPr kumimoji="0" lang="en-US" sz="1400" b="0" i="0" u="none" strike="noStrike" kern="0" cap="none" spc="-20" normalizeH="0" noProof="0" dirty="0">
                <a:ln>
                  <a:noFill/>
                </a:ln>
                <a:effectLst/>
                <a:uLnTx/>
                <a:uFillTx/>
                <a:latin typeface="Segoe UI"/>
                <a:ea typeface="+mn-ea"/>
                <a:cs typeface="Segoe UI" pitchFamily="34" charset="0"/>
              </a:rPr>
              <a:t>deployed using cloud-native approaches,</a:t>
            </a:r>
            <a:r>
              <a:rPr kumimoji="0" lang="en-US" sz="1400" b="0" i="0" u="none" strike="noStrike" kern="0" cap="none" spc="0" normalizeH="0" baseline="0" noProof="0" dirty="0">
                <a:ln>
                  <a:noFill/>
                </a:ln>
                <a:effectLst/>
                <a:uLnTx/>
                <a:uFillTx/>
                <a:latin typeface="Segoe UI"/>
                <a:ea typeface="+mn-ea"/>
                <a:cs typeface="Segoe UI" pitchFamily="34" charset="0"/>
              </a:rPr>
              <a:t> </a:t>
            </a:r>
            <a:r>
              <a:rPr kumimoji="0" lang="en-US" sz="1400" b="0" i="0" u="none" strike="noStrike" kern="0" cap="none" spc="-30" normalizeH="0" noProof="0" dirty="0">
                <a:ln>
                  <a:noFill/>
                </a:ln>
                <a:effectLst/>
                <a:uLnTx/>
                <a:uFillTx/>
                <a:latin typeface="Segoe UI"/>
                <a:ea typeface="+mn-ea"/>
                <a:cs typeface="Segoe UI" pitchFamily="34" charset="0"/>
              </a:rPr>
              <a:t>most of those targeted at industry specific </a:t>
            </a:r>
            <a:r>
              <a:rPr kumimoji="0" lang="en-US" sz="1400" b="0" i="0" u="none" strike="noStrike" kern="0" cap="none" spc="0" normalizeH="0" baseline="0" noProof="0" dirty="0">
                <a:ln>
                  <a:noFill/>
                </a:ln>
                <a:effectLst/>
                <a:uLnTx/>
                <a:uFillTx/>
                <a:latin typeface="Segoe UI"/>
                <a:ea typeface="+mn-ea"/>
                <a:cs typeface="Segoe UI" pitchFamily="34" charset="0"/>
              </a:rPr>
              <a:t>digital transformation use cases.</a:t>
            </a:r>
            <a:r>
              <a:rPr kumimoji="0" lang="en-US" sz="1400" b="0" i="0" u="none" strike="noStrike" kern="0" cap="none" spc="0" normalizeH="0" baseline="30000" noProof="0" dirty="0">
                <a:ln>
                  <a:noFill/>
                </a:ln>
                <a:effectLst/>
                <a:uLnTx/>
                <a:uFillTx/>
                <a:latin typeface="Segoe UI"/>
                <a:ea typeface="+mn-ea"/>
                <a:cs typeface="Segoe UI" pitchFamily="34" charset="0"/>
              </a:rPr>
              <a:t>3</a:t>
            </a:r>
          </a:p>
        </p:txBody>
      </p:sp>
      <p:sp>
        <p:nvSpPr>
          <p:cNvPr id="3" name="Rectangle 2">
            <a:extLst>
              <a:ext uri="{FF2B5EF4-FFF2-40B4-BE49-F238E27FC236}">
                <a16:creationId xmlns:a16="http://schemas.microsoft.com/office/drawing/2014/main" id="{8046E017-F254-4E39-91D3-D1DBE91059B5}"/>
              </a:ext>
            </a:extLst>
          </p:cNvPr>
          <p:cNvSpPr/>
          <p:nvPr/>
        </p:nvSpPr>
        <p:spPr bwMode="auto">
          <a:xfrm>
            <a:off x="0" y="2337929"/>
            <a:ext cx="12182475" cy="78739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B1809522-A68F-418C-BE0A-7A3AAB5B7D5D}"/>
              </a:ext>
            </a:extLst>
          </p:cNvPr>
          <p:cNvGrpSpPr/>
          <p:nvPr/>
        </p:nvGrpSpPr>
        <p:grpSpPr>
          <a:xfrm>
            <a:off x="942998" y="1466237"/>
            <a:ext cx="2614078" cy="2530774"/>
            <a:chOff x="738930" y="1447216"/>
            <a:chExt cx="2221992" cy="2223500"/>
          </a:xfrm>
        </p:grpSpPr>
        <p:graphicFrame>
          <p:nvGraphicFramePr>
            <p:cNvPr id="9" name="Chart 8">
              <a:extLst>
                <a:ext uri="{FF2B5EF4-FFF2-40B4-BE49-F238E27FC236}">
                  <a16:creationId xmlns:a16="http://schemas.microsoft.com/office/drawing/2014/main" id="{9114AB4C-EF75-46CE-BBC2-6FB50150B05A}"/>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a:extLst>
                <a:ext uri="{FF2B5EF4-FFF2-40B4-BE49-F238E27FC236}">
                  <a16:creationId xmlns:a16="http://schemas.microsoft.com/office/drawing/2014/main" id="{3C09E9F4-2DFE-432B-90BA-70C8D83FB6F1}"/>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4A340C3F-A216-4D0D-9B08-8EFA0736F8FF}"/>
              </a:ext>
            </a:extLst>
          </p:cNvPr>
          <p:cNvSpPr txBox="1"/>
          <p:nvPr/>
        </p:nvSpPr>
        <p:spPr>
          <a:xfrm>
            <a:off x="1682421" y="2546958"/>
            <a:ext cx="1135231"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60%</a:t>
            </a:r>
          </a:p>
        </p:txBody>
      </p:sp>
      <p:grpSp>
        <p:nvGrpSpPr>
          <p:cNvPr id="13" name="Group 12">
            <a:extLst>
              <a:ext uri="{FF2B5EF4-FFF2-40B4-BE49-F238E27FC236}">
                <a16:creationId xmlns:a16="http://schemas.microsoft.com/office/drawing/2014/main" id="{B51C8D9B-16F2-4AD1-B5A3-D8DED5DFB28D}"/>
              </a:ext>
            </a:extLst>
          </p:cNvPr>
          <p:cNvGrpSpPr/>
          <p:nvPr/>
        </p:nvGrpSpPr>
        <p:grpSpPr>
          <a:xfrm>
            <a:off x="4803693" y="1466237"/>
            <a:ext cx="2723833" cy="2530774"/>
            <a:chOff x="738930" y="1447216"/>
            <a:chExt cx="2221992" cy="2223500"/>
          </a:xfrm>
        </p:grpSpPr>
        <p:graphicFrame>
          <p:nvGraphicFramePr>
            <p:cNvPr id="15" name="Chart 14">
              <a:extLst>
                <a:ext uri="{FF2B5EF4-FFF2-40B4-BE49-F238E27FC236}">
                  <a16:creationId xmlns:a16="http://schemas.microsoft.com/office/drawing/2014/main" id="{202C930B-C69B-4E3A-B2B2-B266367643C6}"/>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3"/>
            </a:graphicData>
          </a:graphic>
        </p:graphicFrame>
        <p:sp>
          <p:nvSpPr>
            <p:cNvPr id="16" name="Oval 15">
              <a:extLst>
                <a:ext uri="{FF2B5EF4-FFF2-40B4-BE49-F238E27FC236}">
                  <a16:creationId xmlns:a16="http://schemas.microsoft.com/office/drawing/2014/main" id="{C59C53CB-4858-48B5-877A-D6BB3803DD89}"/>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05F737E1-B051-4DFF-8C8F-5DEF6D0A5931}"/>
              </a:ext>
            </a:extLst>
          </p:cNvPr>
          <p:cNvSpPr txBox="1"/>
          <p:nvPr/>
        </p:nvSpPr>
        <p:spPr>
          <a:xfrm>
            <a:off x="5574162" y="2546958"/>
            <a:ext cx="1182895"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80%</a:t>
            </a:r>
          </a:p>
        </p:txBody>
      </p:sp>
      <p:grpSp>
        <p:nvGrpSpPr>
          <p:cNvPr id="19" name="Group 18">
            <a:extLst>
              <a:ext uri="{FF2B5EF4-FFF2-40B4-BE49-F238E27FC236}">
                <a16:creationId xmlns:a16="http://schemas.microsoft.com/office/drawing/2014/main" id="{3312DBDA-F332-4615-B433-00CC29F30D36}"/>
              </a:ext>
            </a:extLst>
          </p:cNvPr>
          <p:cNvGrpSpPr/>
          <p:nvPr/>
        </p:nvGrpSpPr>
        <p:grpSpPr>
          <a:xfrm>
            <a:off x="8777329" y="1478667"/>
            <a:ext cx="2636884" cy="2505915"/>
            <a:chOff x="738930" y="1447216"/>
            <a:chExt cx="2221992" cy="2223500"/>
          </a:xfrm>
        </p:grpSpPr>
        <p:graphicFrame>
          <p:nvGraphicFramePr>
            <p:cNvPr id="21" name="Chart 20">
              <a:extLst>
                <a:ext uri="{FF2B5EF4-FFF2-40B4-BE49-F238E27FC236}">
                  <a16:creationId xmlns:a16="http://schemas.microsoft.com/office/drawing/2014/main" id="{88B6AAE7-DC81-4B1A-B4F8-6386379B583E}"/>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4"/>
            </a:graphicData>
          </a:graphic>
        </p:graphicFrame>
        <p:sp>
          <p:nvSpPr>
            <p:cNvPr id="22" name="Oval 21">
              <a:extLst>
                <a:ext uri="{FF2B5EF4-FFF2-40B4-BE49-F238E27FC236}">
                  <a16:creationId xmlns:a16="http://schemas.microsoft.com/office/drawing/2014/main" id="{FDE57079-06FE-400C-B84E-CD832D0B8D99}"/>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E8DF4FA5-B6FF-4B89-BB26-591117FEAF26}"/>
              </a:ext>
            </a:extLst>
          </p:cNvPr>
          <p:cNvSpPr txBox="1"/>
          <p:nvPr/>
        </p:nvSpPr>
        <p:spPr>
          <a:xfrm>
            <a:off x="9523204" y="2546958"/>
            <a:ext cx="1145135"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&gt;500M</a:t>
            </a:r>
          </a:p>
        </p:txBody>
      </p:sp>
      <p:sp>
        <p:nvSpPr>
          <p:cNvPr id="25" name="Text Placeholder 1">
            <a:extLst>
              <a:ext uri="{FF2B5EF4-FFF2-40B4-BE49-F238E27FC236}">
                <a16:creationId xmlns:a16="http://schemas.microsoft.com/office/drawing/2014/main" id="{8C64DED1-AB31-48DB-9757-2F0FB8EEE5F3}"/>
              </a:ext>
            </a:extLst>
          </p:cNvPr>
          <p:cNvSpPr txBox="1">
            <a:spLocks/>
          </p:cNvSpPr>
          <p:nvPr/>
        </p:nvSpPr>
        <p:spPr>
          <a:xfrm>
            <a:off x="628650" y="6362009"/>
            <a:ext cx="4234310" cy="150811"/>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kumimoji="0" lang="en-US" sz="9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Sources:</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a:t>
            </a:r>
            <a:r>
              <a:rPr kumimoji="0" lang="en-US" sz="900" b="0" i="0" u="none" strike="noStrike" kern="1200" cap="none" spc="0" normalizeH="0" baseline="30000" noProof="0" dirty="0">
                <a:ln>
                  <a:noFill/>
                </a:ln>
                <a:solidFill>
                  <a:srgbClr val="1A1A1A"/>
                </a:solidFill>
                <a:effectLst/>
                <a:uLnTx/>
                <a:uFillTx/>
                <a:latin typeface="Segoe UI"/>
                <a:ea typeface="+mn-ea"/>
                <a:cs typeface="Segoe UI Semibold" panose="020B0702040204020203" pitchFamily="34" charset="0"/>
              </a:rPr>
              <a:t>1, 2</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IDC | </a:t>
            </a:r>
            <a:r>
              <a:rPr kumimoji="0" lang="en-US" sz="900" b="0" i="0" u="none" strike="noStrike" kern="1200" cap="none" spc="0" normalizeH="0" baseline="30000" noProof="0" dirty="0">
                <a:ln>
                  <a:noFill/>
                </a:ln>
                <a:solidFill>
                  <a:srgbClr val="1A1A1A"/>
                </a:solidFill>
                <a:effectLst/>
                <a:uLnTx/>
                <a:uFillTx/>
                <a:latin typeface="Segoe UI"/>
                <a:ea typeface="+mn-ea"/>
                <a:cs typeface="Segoe UI Semibold" panose="020B0702040204020203" pitchFamily="34" charset="0"/>
              </a:rPr>
              <a:t>3</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a:t>
            </a:r>
            <a:r>
              <a:rPr kumimoji="0" lang="en-US" sz="900" b="0" i="0" u="none" strike="noStrike" kern="1200" cap="none" spc="0" normalizeH="0" baseline="0" noProof="0" dirty="0" err="1">
                <a:ln>
                  <a:noFill/>
                </a:ln>
                <a:solidFill>
                  <a:srgbClr val="1A1A1A"/>
                </a:solidFill>
                <a:effectLst/>
                <a:uLnTx/>
                <a:uFillTx/>
                <a:latin typeface="Segoe UI"/>
                <a:ea typeface="+mn-ea"/>
                <a:cs typeface="Segoe UI Semibold" panose="020B0702040204020203" pitchFamily="34" charset="0"/>
              </a:rPr>
              <a:t>RightScale</a:t>
            </a:r>
            <a:endPar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1679090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2205765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5" name="Text Placeholder 4">
            <a:extLst>
              <a:ext uri="{FF2B5EF4-FFF2-40B4-BE49-F238E27FC236}">
                <a16:creationId xmlns:a16="http://schemas.microsoft.com/office/drawing/2014/main" id="{E2B89844-465A-47D7-AAED-FED6EBED900E}"/>
              </a:ext>
            </a:extLst>
          </p:cNvPr>
          <p:cNvSpPr>
            <a:spLocks noGrp="1"/>
          </p:cNvSpPr>
          <p:nvPr>
            <p:ph type="body" sz="quarter" idx="12"/>
          </p:nvPr>
        </p:nvSpPr>
        <p:spPr>
          <a:xfrm>
            <a:off x="276676" y="3128561"/>
            <a:ext cx="7477414" cy="1792326"/>
          </a:xfrm>
        </p:spPr>
        <p:txBody>
          <a:bodyPr/>
          <a:lstStyle/>
          <a:p>
            <a:r>
              <a:rPr lang="en-US" sz="4400" b="1" u="sng" dirty="0"/>
              <a:t>Hand-On-Lab</a:t>
            </a:r>
            <a:br>
              <a:rPr lang="en-US" sz="4400" b="1" u="sng" dirty="0"/>
            </a:br>
            <a:r>
              <a:rPr lang="en-US" sz="1600" b="1" u="sng" dirty="0"/>
              <a:t>https://github.com/daenetCorporation/MCW-App-modernization/blob/master/Hands-on%20lab/HOL%20step-by-step%20-%20App%20modernization.md</a:t>
            </a:r>
            <a:endParaRPr lang="de-DE" sz="1600" b="1" u="sng" dirty="0"/>
          </a:p>
        </p:txBody>
      </p:sp>
    </p:spTree>
    <p:extLst>
      <p:ext uri="{BB962C8B-B14F-4D97-AF65-F5344CB8AC3E}">
        <p14:creationId xmlns:p14="http://schemas.microsoft.com/office/powerpoint/2010/main" val="2017681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0FA33-D122-4321-BC17-CCE2D3E02A03}"/>
              </a:ext>
            </a:extLst>
          </p:cNvPr>
          <p:cNvSpPr>
            <a:spLocks noGrp="1"/>
          </p:cNvSpPr>
          <p:nvPr>
            <p:ph type="title"/>
          </p:nvPr>
        </p:nvSpPr>
        <p:spPr/>
        <p:txBody>
          <a:bodyPr/>
          <a:lstStyle/>
          <a:p>
            <a:r>
              <a:rPr lang="en-US" dirty="0"/>
              <a:t>All content is on GitHub</a:t>
            </a:r>
            <a:endParaRPr lang="en-DE" dirty="0"/>
          </a:p>
        </p:txBody>
      </p:sp>
      <p:sp>
        <p:nvSpPr>
          <p:cNvPr id="5" name="TextBox 4">
            <a:extLst>
              <a:ext uri="{FF2B5EF4-FFF2-40B4-BE49-F238E27FC236}">
                <a16:creationId xmlns:a16="http://schemas.microsoft.com/office/drawing/2014/main" id="{A8E3E5E1-3094-428B-9268-180038D4D71B}"/>
              </a:ext>
            </a:extLst>
          </p:cNvPr>
          <p:cNvSpPr txBox="1"/>
          <p:nvPr/>
        </p:nvSpPr>
        <p:spPr>
          <a:xfrm>
            <a:off x="2783229" y="3661823"/>
            <a:ext cx="7254362" cy="461665"/>
          </a:xfrm>
          <a:prstGeom prst="rect">
            <a:avLst/>
          </a:prstGeom>
          <a:noFill/>
        </p:spPr>
        <p:txBody>
          <a:bodyPr wrap="square">
            <a:spAutoFit/>
          </a:bodyPr>
          <a:lstStyle/>
          <a:p>
            <a:r>
              <a:rPr lang="en-DE" dirty="0">
                <a:solidFill>
                  <a:schemeClr val="tx1">
                    <a:lumMod val="75000"/>
                  </a:schemeClr>
                </a:solidFill>
              </a:rPr>
              <a:t>https://github.com/microsoft/</a:t>
            </a:r>
            <a:r>
              <a:rPr lang="en-DE" sz="2400" b="1" dirty="0">
                <a:solidFill>
                  <a:schemeClr val="tx1">
                    <a:lumMod val="75000"/>
                  </a:schemeClr>
                </a:solidFill>
              </a:rPr>
              <a:t>MCW-App-modernization</a:t>
            </a:r>
            <a:endParaRPr lang="en-DE" b="1" dirty="0">
              <a:solidFill>
                <a:schemeClr val="tx1">
                  <a:lumMod val="75000"/>
                </a:schemeClr>
              </a:solidFill>
            </a:endParaRPr>
          </a:p>
        </p:txBody>
      </p:sp>
      <p:sp>
        <p:nvSpPr>
          <p:cNvPr id="6" name="TextBox 5">
            <a:extLst>
              <a:ext uri="{FF2B5EF4-FFF2-40B4-BE49-F238E27FC236}">
                <a16:creationId xmlns:a16="http://schemas.microsoft.com/office/drawing/2014/main" id="{584E1684-BD3C-427C-9F79-54223BE967E7}"/>
              </a:ext>
            </a:extLst>
          </p:cNvPr>
          <p:cNvSpPr txBox="1"/>
          <p:nvPr/>
        </p:nvSpPr>
        <p:spPr>
          <a:xfrm>
            <a:off x="1698215" y="2529092"/>
            <a:ext cx="8957713" cy="523220"/>
          </a:xfrm>
          <a:prstGeom prst="rect">
            <a:avLst/>
          </a:prstGeom>
          <a:noFill/>
        </p:spPr>
        <p:txBody>
          <a:bodyPr wrap="square">
            <a:spAutoFit/>
          </a:bodyPr>
          <a:lstStyle/>
          <a:p>
            <a:r>
              <a:rPr lang="en-DE" sz="2000" dirty="0"/>
              <a:t>https://github.com/</a:t>
            </a:r>
            <a:r>
              <a:rPr lang="en-DE" sz="2400" b="1" dirty="0"/>
              <a:t>daenetCorporation</a:t>
            </a:r>
            <a:r>
              <a:rPr lang="en-DE" sz="2000" dirty="0"/>
              <a:t>/</a:t>
            </a:r>
            <a:r>
              <a:rPr lang="en-DE" sz="2800" b="1" dirty="0"/>
              <a:t>MCW-App-modernization</a:t>
            </a:r>
          </a:p>
        </p:txBody>
      </p:sp>
    </p:spTree>
    <p:extLst>
      <p:ext uri="{BB962C8B-B14F-4D97-AF65-F5344CB8AC3E}">
        <p14:creationId xmlns:p14="http://schemas.microsoft.com/office/powerpoint/2010/main" val="26592318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0FA33-D122-4321-BC17-CCE2D3E02A03}"/>
              </a:ext>
            </a:extLst>
          </p:cNvPr>
          <p:cNvSpPr>
            <a:spLocks noGrp="1"/>
          </p:cNvSpPr>
          <p:nvPr>
            <p:ph type="title"/>
          </p:nvPr>
        </p:nvSpPr>
        <p:spPr/>
        <p:txBody>
          <a:bodyPr/>
          <a:lstStyle/>
          <a:p>
            <a:r>
              <a:rPr lang="en-US" dirty="0"/>
              <a:t>Survey</a:t>
            </a:r>
            <a:endParaRPr lang="en-DE" dirty="0"/>
          </a:p>
        </p:txBody>
      </p:sp>
      <p:sp>
        <p:nvSpPr>
          <p:cNvPr id="7" name="TextBox 6">
            <a:extLst>
              <a:ext uri="{FF2B5EF4-FFF2-40B4-BE49-F238E27FC236}">
                <a16:creationId xmlns:a16="http://schemas.microsoft.com/office/drawing/2014/main" id="{D7D368B8-3886-44E8-B0A8-EABD7A445AEE}"/>
              </a:ext>
            </a:extLst>
          </p:cNvPr>
          <p:cNvSpPr txBox="1"/>
          <p:nvPr/>
        </p:nvSpPr>
        <p:spPr>
          <a:xfrm>
            <a:off x="751635" y="1260611"/>
            <a:ext cx="11681337" cy="646331"/>
          </a:xfrm>
          <a:prstGeom prst="rect">
            <a:avLst/>
          </a:prstGeom>
          <a:noFill/>
        </p:spPr>
        <p:txBody>
          <a:bodyPr wrap="square">
            <a:spAutoFit/>
          </a:bodyPr>
          <a:lstStyle/>
          <a:p>
            <a:r>
              <a:rPr lang="de-DE" sz="1800" u="sng" dirty="0">
                <a:effectLst/>
                <a:latin typeface="Segoe UI" panose="020B0502040204020203" pitchFamily="34" charset="0"/>
                <a:ea typeface="Calibri" panose="020F0502020204030204" pitchFamily="34" charset="0"/>
              </a:rPr>
              <a:t>https://forms.office.com/Pages/ResponsePage.aspx?id=v4j5cvGGr0GRqy180BHbR4UXtppiuOFNvOnZh_G-wrFUOElGOFcyWFZXVzRISVVFRDhMTDQyOFNJQiQlQCN0PWcu</a:t>
            </a:r>
            <a:endParaRPr lang="en-DE" dirty="0"/>
          </a:p>
        </p:txBody>
      </p:sp>
      <p:sp>
        <p:nvSpPr>
          <p:cNvPr id="9" name="TextBox 8">
            <a:extLst>
              <a:ext uri="{FF2B5EF4-FFF2-40B4-BE49-F238E27FC236}">
                <a16:creationId xmlns:a16="http://schemas.microsoft.com/office/drawing/2014/main" id="{5673AA7A-08F6-4086-860D-461F49ACA3B9}"/>
              </a:ext>
            </a:extLst>
          </p:cNvPr>
          <p:cNvSpPr txBox="1"/>
          <p:nvPr/>
        </p:nvSpPr>
        <p:spPr>
          <a:xfrm>
            <a:off x="751634" y="2050082"/>
            <a:ext cx="11681337" cy="461665"/>
          </a:xfrm>
          <a:prstGeom prst="rect">
            <a:avLst/>
          </a:prstGeom>
          <a:noFill/>
        </p:spPr>
        <p:txBody>
          <a:bodyPr wrap="square">
            <a:spAutoFit/>
          </a:bodyPr>
          <a:lstStyle/>
          <a:p>
            <a:r>
              <a:rPr lang="de-DE" sz="1800" dirty="0">
                <a:effectLst/>
              </a:rPr>
              <a:t>Workshop Engagement ID</a:t>
            </a:r>
            <a:r>
              <a:rPr lang="en-US" dirty="0"/>
              <a:t>: </a:t>
            </a:r>
            <a:r>
              <a:rPr lang="de-DE" sz="2400" dirty="0">
                <a:solidFill>
                  <a:srgbClr val="FFFFFF"/>
                </a:solidFill>
                <a:latin typeface="Segoe UI" panose="020B0502040204020203" pitchFamily="34" charset="0"/>
              </a:rPr>
              <a:t>HOL_Germany_2020-12-03_619</a:t>
            </a:r>
            <a:endParaRPr lang="de-DE" sz="2400" b="1" dirty="0">
              <a:effectLst/>
              <a:latin typeface="Times New Roman" panose="02020603050405020304" pitchFamily="18" charset="0"/>
              <a:ea typeface="Calibri" panose="020F0502020204030204" pitchFamily="34" charset="0"/>
            </a:endParaRPr>
          </a:p>
        </p:txBody>
      </p:sp>
      <p:pic>
        <p:nvPicPr>
          <p:cNvPr id="4" name="Picture 3" descr="Qr code&#10;&#10;Description automatically generated">
            <a:extLst>
              <a:ext uri="{FF2B5EF4-FFF2-40B4-BE49-F238E27FC236}">
                <a16:creationId xmlns:a16="http://schemas.microsoft.com/office/drawing/2014/main" id="{5ECF1623-2D1C-4095-9B6C-8CF074EAB9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699" y="2791692"/>
            <a:ext cx="2955426" cy="2955426"/>
          </a:xfrm>
          <a:prstGeom prst="rect">
            <a:avLst/>
          </a:prstGeom>
        </p:spPr>
      </p:pic>
    </p:spTree>
    <p:extLst>
      <p:ext uri="{BB962C8B-B14F-4D97-AF65-F5344CB8AC3E}">
        <p14:creationId xmlns:p14="http://schemas.microsoft.com/office/powerpoint/2010/main" val="17564464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Tree>
    <p:extLst>
      <p:ext uri="{BB962C8B-B14F-4D97-AF65-F5344CB8AC3E}">
        <p14:creationId xmlns:p14="http://schemas.microsoft.com/office/powerpoint/2010/main" val="294854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334063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DCAAF24-0A69-43A3-9574-B0534AFD2C70}"/>
              </a:ext>
            </a:extLst>
          </p:cNvPr>
          <p:cNvPicPr>
            <a:picLocks noChangeAspect="1"/>
          </p:cNvPicPr>
          <p:nvPr/>
        </p:nvPicPr>
        <p:blipFill>
          <a:blip r:embed="rId3"/>
          <a:stretch>
            <a:fillRect/>
          </a:stretch>
        </p:blipFill>
        <p:spPr>
          <a:xfrm>
            <a:off x="1475167" y="1882396"/>
            <a:ext cx="2743200" cy="1545336"/>
          </a:xfrm>
          <a:prstGeom prst="rect">
            <a:avLst/>
          </a:prstGeom>
        </p:spPr>
      </p:pic>
      <p:sp>
        <p:nvSpPr>
          <p:cNvPr id="9" name="TextBox 6">
            <a:extLst>
              <a:ext uri="{FF2B5EF4-FFF2-40B4-BE49-F238E27FC236}">
                <a16:creationId xmlns:a16="http://schemas.microsoft.com/office/drawing/2014/main" id="{2506FDC5-C963-4FCC-A139-43898D283860}"/>
              </a:ext>
            </a:extLst>
          </p:cNvPr>
          <p:cNvSpPr txBox="1"/>
          <p:nvPr/>
        </p:nvSpPr>
        <p:spPr>
          <a:xfrm>
            <a:off x="263988" y="4561087"/>
            <a:ext cx="5235316" cy="646331"/>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err="1"/>
              <a:t>Besuchen</a:t>
            </a:r>
            <a:r>
              <a:rPr lang="en-US" dirty="0"/>
              <a:t> Sie </a:t>
            </a:r>
            <a:r>
              <a:rPr lang="en-DE" dirty="0" err="1"/>
              <a:t>unser</a:t>
            </a:r>
            <a:r>
              <a:rPr lang="en-DE" dirty="0"/>
              <a:t> </a:t>
            </a:r>
            <a:r>
              <a:rPr lang="en-US" dirty="0"/>
              <a:t>Azure Meetup</a:t>
            </a:r>
            <a:br>
              <a:rPr lang="en-US" dirty="0"/>
            </a:br>
            <a:r>
              <a:rPr lang="en-US" dirty="0">
                <a:hlinkClick r:id="rId4"/>
              </a:rPr>
              <a:t>www.meetup.com/Azure-Meetup-Frankfurt/</a:t>
            </a:r>
            <a:endParaRPr lang="en-US" dirty="0"/>
          </a:p>
        </p:txBody>
      </p:sp>
      <p:sp>
        <p:nvSpPr>
          <p:cNvPr id="10" name="TextBox 10">
            <a:extLst>
              <a:ext uri="{FF2B5EF4-FFF2-40B4-BE49-F238E27FC236}">
                <a16:creationId xmlns:a16="http://schemas.microsoft.com/office/drawing/2014/main" id="{47398C8A-18CF-4CBF-BBE8-8B6AC60DDE94}"/>
              </a:ext>
            </a:extLst>
          </p:cNvPr>
          <p:cNvSpPr txBox="1"/>
          <p:nvPr/>
        </p:nvSpPr>
        <p:spPr>
          <a:xfrm>
            <a:off x="5920245" y="4561086"/>
            <a:ext cx="6007767" cy="646331"/>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err="1"/>
              <a:t>Besuchen</a:t>
            </a:r>
            <a:r>
              <a:rPr lang="en-US" dirty="0"/>
              <a:t> Sie </a:t>
            </a:r>
            <a:r>
              <a:rPr lang="en-US" dirty="0" err="1"/>
              <a:t>unser</a:t>
            </a:r>
            <a:r>
              <a:rPr lang="en-DE" dirty="0" err="1"/>
              <a:t>en</a:t>
            </a:r>
            <a:r>
              <a:rPr lang="en-US" dirty="0"/>
              <a:t> Software Development Blog</a:t>
            </a:r>
            <a:br>
              <a:rPr lang="en-US" dirty="0"/>
            </a:br>
            <a:r>
              <a:rPr lang="en-DE" dirty="0">
                <a:hlinkClick r:id="rId5"/>
              </a:rPr>
              <a:t>www.</a:t>
            </a:r>
            <a:r>
              <a:rPr lang="en-US" dirty="0">
                <a:hlinkClick r:id="rId5"/>
              </a:rPr>
              <a:t>developers.de</a:t>
            </a:r>
            <a:r>
              <a:rPr lang="en-US" dirty="0"/>
              <a:t> </a:t>
            </a:r>
          </a:p>
        </p:txBody>
      </p:sp>
      <p:pic>
        <p:nvPicPr>
          <p:cNvPr id="11" name="Picture 10">
            <a:extLst>
              <a:ext uri="{FF2B5EF4-FFF2-40B4-BE49-F238E27FC236}">
                <a16:creationId xmlns:a16="http://schemas.microsoft.com/office/drawing/2014/main" id="{AAE9F0CA-5A6C-4AA6-A2E0-3324E871A371}"/>
              </a:ext>
            </a:extLst>
          </p:cNvPr>
          <p:cNvPicPr>
            <a:picLocks noChangeAspect="1"/>
          </p:cNvPicPr>
          <p:nvPr/>
        </p:nvPicPr>
        <p:blipFill>
          <a:blip r:embed="rId6"/>
          <a:stretch>
            <a:fillRect/>
          </a:stretch>
        </p:blipFill>
        <p:spPr>
          <a:xfrm>
            <a:off x="7519481" y="1650582"/>
            <a:ext cx="2523695" cy="2370745"/>
          </a:xfrm>
          <a:prstGeom prst="rect">
            <a:avLst/>
          </a:prstGeom>
        </p:spPr>
      </p:pic>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7870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
        <p:nvSpPr>
          <p:cNvPr id="5" name="TextBox 4">
            <a:extLst>
              <a:ext uri="{FF2B5EF4-FFF2-40B4-BE49-F238E27FC236}">
                <a16:creationId xmlns:a16="http://schemas.microsoft.com/office/drawing/2014/main" id="{A253C2C6-F282-4E4E-8F38-520C2E440107}"/>
              </a:ext>
            </a:extLst>
          </p:cNvPr>
          <p:cNvSpPr txBox="1"/>
          <p:nvPr/>
        </p:nvSpPr>
        <p:spPr>
          <a:xfrm>
            <a:off x="276676" y="4660180"/>
            <a:ext cx="6164826" cy="369332"/>
          </a:xfrm>
          <a:prstGeom prst="rect">
            <a:avLst/>
          </a:prstGeom>
          <a:noFill/>
        </p:spPr>
        <p:txBody>
          <a:bodyPr wrap="square">
            <a:spAutoFit/>
          </a:bodyPr>
          <a:lstStyle/>
          <a:p>
            <a:r>
              <a:rPr lang="en-DE" dirty="0"/>
              <a:t>https://damirdobric.me/</a:t>
            </a:r>
          </a:p>
        </p:txBody>
      </p:sp>
    </p:spTree>
    <p:extLst>
      <p:ext uri="{BB962C8B-B14F-4D97-AF65-F5344CB8AC3E}">
        <p14:creationId xmlns:p14="http://schemas.microsoft.com/office/powerpoint/2010/main" val="3808870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4604337"/>
          </a:xfrm>
          <a:prstGeom prst="rect">
            <a:avLst/>
          </a:prstGeom>
          <a:noFill/>
        </p:spPr>
        <p:txBody>
          <a:bodyPr wrap="square" lIns="182880" tIns="146304" rIns="182880" bIns="146304" rtlCol="0">
            <a:spAutoFit/>
          </a:bodyPr>
          <a:lstStyle/>
          <a:p>
            <a:r>
              <a:rPr lang="en-US" sz="2800" dirty="0"/>
              <a:t>In this technical design workshop, you work with a group or alone to design a solution for modernizing legacy on-premises applications and infrastructure by leveraging cloud services. </a:t>
            </a:r>
          </a:p>
          <a:p>
            <a:endParaRPr lang="en-US" sz="2800" dirty="0"/>
          </a:p>
          <a:p>
            <a:r>
              <a:rPr lang="en-US" sz="2800" dirty="0"/>
              <a:t>The goal:</a:t>
            </a:r>
            <a:br>
              <a:rPr lang="en-US" sz="2800" dirty="0"/>
            </a:br>
            <a:r>
              <a:rPr lang="en-US" sz="2800" dirty="0"/>
              <a:t>At the end of this workshop,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A57F6-D0A6-48A7-BFF6-3EB55780E05E}"/>
              </a:ext>
            </a:extLst>
          </p:cNvPr>
          <p:cNvSpPr>
            <a:spLocks noGrp="1"/>
          </p:cNvSpPr>
          <p:nvPr>
            <p:ph type="body" sz="quarter" idx="10"/>
          </p:nvPr>
        </p:nvSpPr>
        <p:spPr>
          <a:xfrm>
            <a:off x="269238" y="1513642"/>
            <a:ext cx="11653523" cy="4709944"/>
          </a:xfrm>
        </p:spPr>
        <p:txBody>
          <a:bodyPr/>
          <a:lstStyle/>
          <a:p>
            <a:r>
              <a:rPr lang="en-US" dirty="0"/>
              <a:t>Prepare Lab Environment</a:t>
            </a:r>
          </a:p>
          <a:p>
            <a:r>
              <a:rPr lang="en-US" dirty="0"/>
              <a:t>Design Session</a:t>
            </a:r>
          </a:p>
          <a:p>
            <a:r>
              <a:rPr lang="en-US" dirty="0"/>
              <a:t>Labs</a:t>
            </a:r>
          </a:p>
          <a:p>
            <a:r>
              <a:rPr lang="en-US" dirty="0"/>
              <a:t>Break 12:00 – 13:00</a:t>
            </a:r>
          </a:p>
          <a:p>
            <a:r>
              <a:rPr lang="en-US" dirty="0"/>
              <a:t>Labs</a:t>
            </a:r>
          </a:p>
          <a:p>
            <a:r>
              <a:rPr lang="en-US" dirty="0"/>
              <a:t>End of workshop 16:00</a:t>
            </a:r>
          </a:p>
          <a:p>
            <a:r>
              <a:rPr lang="en-US" dirty="0"/>
              <a:t>[Optional] Talk to trainer (one-to-one)</a:t>
            </a:r>
            <a:endParaRPr lang="en-DE" dirty="0"/>
          </a:p>
        </p:txBody>
      </p:sp>
      <p:sp>
        <p:nvSpPr>
          <p:cNvPr id="3" name="Title 2">
            <a:extLst>
              <a:ext uri="{FF2B5EF4-FFF2-40B4-BE49-F238E27FC236}">
                <a16:creationId xmlns:a16="http://schemas.microsoft.com/office/drawing/2014/main" id="{3FC19CFF-684F-4D3C-8CA7-ED4729150135}"/>
              </a:ext>
            </a:extLst>
          </p:cNvPr>
          <p:cNvSpPr>
            <a:spLocks noGrp="1"/>
          </p:cNvSpPr>
          <p:nvPr>
            <p:ph type="title"/>
          </p:nvPr>
        </p:nvSpPr>
        <p:spPr/>
        <p:txBody>
          <a:bodyPr/>
          <a:lstStyle/>
          <a:p>
            <a:r>
              <a:rPr lang="en-US" dirty="0"/>
              <a:t>AGENDA</a:t>
            </a:r>
            <a:endParaRPr lang="en-DE" dirty="0"/>
          </a:p>
        </p:txBody>
      </p:sp>
    </p:spTree>
    <p:extLst>
      <p:ext uri="{BB962C8B-B14F-4D97-AF65-F5344CB8AC3E}">
        <p14:creationId xmlns:p14="http://schemas.microsoft.com/office/powerpoint/2010/main" val="1411592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D15868-8443-42A8-976E-C4F83FDA00B5}"/>
              </a:ext>
            </a:extLst>
          </p:cNvPr>
          <p:cNvSpPr>
            <a:spLocks noGrp="1"/>
          </p:cNvSpPr>
          <p:nvPr>
            <p:ph type="body" sz="quarter" idx="10"/>
          </p:nvPr>
        </p:nvSpPr>
        <p:spPr>
          <a:xfrm>
            <a:off x="269239" y="1189177"/>
            <a:ext cx="11653523" cy="3249864"/>
          </a:xfrm>
        </p:spPr>
        <p:txBody>
          <a:bodyPr/>
          <a:lstStyle/>
          <a:p>
            <a:r>
              <a:rPr lang="en-US" dirty="0"/>
              <a:t>Typical Customer Situation</a:t>
            </a:r>
          </a:p>
          <a:p>
            <a:pPr lvl="1"/>
            <a:r>
              <a:rPr lang="en-US" dirty="0"/>
              <a:t>Customer Needs and Objections</a:t>
            </a:r>
          </a:p>
          <a:p>
            <a:r>
              <a:rPr lang="en-US" dirty="0"/>
              <a:t>Technical Design </a:t>
            </a:r>
          </a:p>
          <a:p>
            <a:pPr lvl="1"/>
            <a:r>
              <a:rPr lang="en-US" dirty="0"/>
              <a:t>Your turn</a:t>
            </a:r>
          </a:p>
          <a:p>
            <a:pPr lvl="1"/>
            <a:r>
              <a:rPr lang="en-US" dirty="0"/>
              <a:t>We provide the solution and discuss it together</a:t>
            </a:r>
          </a:p>
          <a:p>
            <a:r>
              <a:rPr lang="en-US" dirty="0"/>
              <a:t>Hands on lab</a:t>
            </a:r>
          </a:p>
        </p:txBody>
      </p:sp>
      <p:sp>
        <p:nvSpPr>
          <p:cNvPr id="3" name="Title 2">
            <a:extLst>
              <a:ext uri="{FF2B5EF4-FFF2-40B4-BE49-F238E27FC236}">
                <a16:creationId xmlns:a16="http://schemas.microsoft.com/office/drawing/2014/main" id="{0979FDED-E22C-4178-8537-030F1A0F5121}"/>
              </a:ext>
            </a:extLst>
          </p:cNvPr>
          <p:cNvSpPr>
            <a:spLocks noGrp="1"/>
          </p:cNvSpPr>
          <p:nvPr>
            <p:ph type="title"/>
          </p:nvPr>
        </p:nvSpPr>
        <p:spPr/>
        <p:txBody>
          <a:bodyPr/>
          <a:lstStyle/>
          <a:p>
            <a:r>
              <a:rPr lang="en-US" dirty="0"/>
              <a:t>AGENDA</a:t>
            </a:r>
            <a:endParaRPr lang="en-DE" dirty="0"/>
          </a:p>
        </p:txBody>
      </p:sp>
    </p:spTree>
    <p:extLst>
      <p:ext uri="{BB962C8B-B14F-4D97-AF65-F5344CB8AC3E}">
        <p14:creationId xmlns:p14="http://schemas.microsoft.com/office/powerpoint/2010/main" val="17344157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99633" y="1897099"/>
            <a:ext cx="11825447" cy="3925562"/>
          </a:xfrm>
        </p:spPr>
        <p:txBody>
          <a:bodyPr/>
          <a:lstStyle/>
          <a:p>
            <a:pPr marL="0" indent="0" algn="ctr">
              <a:buNone/>
            </a:pPr>
            <a:r>
              <a:rPr lang="en-US" u="sng" dirty="0"/>
              <a:t>You can use your Azure Subscription</a:t>
            </a:r>
          </a:p>
          <a:p>
            <a:pPr marL="0" indent="0" algn="ctr">
              <a:buNone/>
            </a:pPr>
            <a:endParaRPr lang="en-US" dirty="0"/>
          </a:p>
          <a:p>
            <a:pPr marL="0" indent="0" algn="ctr">
              <a:buNone/>
            </a:pPr>
            <a:r>
              <a:rPr lang="en-US" dirty="0"/>
              <a:t>OR </a:t>
            </a:r>
            <a:br>
              <a:rPr lang="en-US" dirty="0"/>
            </a:br>
            <a:endParaRPr lang="en-US" dirty="0"/>
          </a:p>
          <a:p>
            <a:pPr marL="0" indent="0" algn="ctr">
              <a:buNone/>
            </a:pPr>
            <a:r>
              <a:rPr lang="en-US" u="sng" dirty="0"/>
              <a:t>You can get a Lab Environment provided by MS</a:t>
            </a:r>
          </a:p>
          <a:p>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Setup your Environment</a:t>
            </a:r>
            <a:endParaRPr lang="en-DE" dirty="0"/>
          </a:p>
        </p:txBody>
      </p:sp>
    </p:spTree>
    <p:extLst>
      <p:ext uri="{BB962C8B-B14F-4D97-AF65-F5344CB8AC3E}">
        <p14:creationId xmlns:p14="http://schemas.microsoft.com/office/powerpoint/2010/main" val="3255899073"/>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4210</Words>
  <Application>Microsoft Office PowerPoint</Application>
  <PresentationFormat>Widescreen</PresentationFormat>
  <Paragraphs>400</Paragraphs>
  <Slides>46</Slides>
  <Notes>39</Notes>
  <HiddenSlides>10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Arial</vt:lpstr>
      <vt:lpstr>Calibri</vt:lpstr>
      <vt:lpstr>Consolas</vt:lpstr>
      <vt:lpstr>Segoe UI</vt:lpstr>
      <vt:lpstr>Segoe UI Light</vt:lpstr>
      <vt:lpstr>Segoe UI Semibold</vt:lpstr>
      <vt:lpstr>Segoe UI Semilight</vt:lpstr>
      <vt:lpstr>Times New Roman</vt:lpstr>
      <vt:lpstr>Wingdings</vt:lpstr>
      <vt:lpstr>2_Server and Cloud 2013</vt:lpstr>
      <vt:lpstr>C+E Readiness Template</vt:lpstr>
      <vt:lpstr>App modernization</vt:lpstr>
      <vt:lpstr>App modernization</vt:lpstr>
      <vt:lpstr>Modernization Trends</vt:lpstr>
      <vt:lpstr>App modernization</vt:lpstr>
      <vt:lpstr>App modernization</vt:lpstr>
      <vt:lpstr>Abstract and learning objectives</vt:lpstr>
      <vt:lpstr>AGENDA</vt:lpstr>
      <vt:lpstr>AGENDA</vt:lpstr>
      <vt:lpstr>Step ZERO – Setup your Environment</vt:lpstr>
      <vt:lpstr>Step ZERO – Use your own subscription</vt:lpstr>
      <vt:lpstr>Step ZERO – Use MS Lab Environment</vt:lpstr>
      <vt:lpstr>Customer situation </vt:lpstr>
      <vt:lpstr>Customer situation  </vt:lpstr>
      <vt:lpstr>Customer situation</vt:lpstr>
      <vt:lpstr>Customer situation  </vt:lpstr>
      <vt:lpstr>Customer needs  </vt:lpstr>
      <vt:lpstr>Customer objections </vt:lpstr>
      <vt:lpstr>Step 1: Review the customer case study</vt:lpstr>
      <vt:lpstr>Common scenarios </vt:lpstr>
      <vt:lpstr>Step 2: Design the solution</vt:lpstr>
      <vt:lpstr>Step 3: Present the solution</vt:lpstr>
      <vt:lpstr>Wrap-up</vt:lpstr>
      <vt:lpstr>Preferred target audience </vt:lpstr>
      <vt:lpstr>PowerPoint Presentation</vt:lpstr>
      <vt:lpstr>PowerPoint Presentation</vt:lpstr>
      <vt:lpstr>PowerPoint Presentation</vt:lpstr>
      <vt:lpstr>Preferred solution </vt:lpstr>
      <vt:lpstr>Preferred solution - 2 </vt:lpstr>
      <vt:lpstr>Preferred solution - 3 </vt:lpstr>
      <vt:lpstr>Preferred solution - 4 </vt:lpstr>
      <vt:lpstr>Preferred solution - 5 </vt:lpstr>
      <vt:lpstr>Preferred solution - 6</vt:lpstr>
      <vt:lpstr>Preferred solution - 7 </vt:lpstr>
      <vt:lpstr>Preferred solution - 8 </vt:lpstr>
      <vt:lpstr>Preferred solution - 9 </vt:lpstr>
      <vt:lpstr>Preferred solution - 10 </vt:lpstr>
      <vt:lpstr>Preferred solution – 11 </vt:lpstr>
      <vt:lpstr>Preferred objection handling </vt:lpstr>
      <vt:lpstr>Customer quote </vt:lpstr>
      <vt:lpstr>App modernization</vt:lpstr>
      <vt:lpstr>All content is on GitHub</vt:lpstr>
      <vt:lpstr>Survey</vt:lpstr>
      <vt:lpstr>THANK YOU </vt:lpstr>
      <vt:lpstr>THANK YOU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2020-12-04T08:57:20Z</dcterms:modified>
</cp:coreProperties>
</file>